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58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269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6931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4400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3850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8523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1922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1484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266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588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538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534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10/5/2024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034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6606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10/5/2024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173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5675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025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1CF1133-3259-4C45-BABA-5B62D9C6F78D}" type="datetimeFigureOut">
              <a:rPr lang="en-US" smtClean="0"/>
              <a:t>10/5/2024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030795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4769" y="500333"/>
            <a:ext cx="10231547" cy="4062053"/>
          </a:xfrm>
        </p:spPr>
        <p:txBody>
          <a:bodyPr>
            <a:normAutofit/>
          </a:bodyPr>
          <a:lstStyle/>
          <a:p>
            <a:r>
              <a:rPr lang="en-US" dirty="0">
                <a:latin typeface="Times New Roman" panose="02020603050405020304" pitchFamily="18" charset="0"/>
                <a:cs typeface="Times New Roman" panose="02020603050405020304" pitchFamily="18" charset="0"/>
              </a:rPr>
              <a:t>Source Code Management tools, Git, GitHub and Software Setup, Command of Git tools part-1</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609162" y="5451894"/>
            <a:ext cx="2398144" cy="369332"/>
          </a:xfrm>
          <a:prstGeom prst="rect">
            <a:avLst/>
          </a:prstGeom>
          <a:noFill/>
        </p:spPr>
        <p:txBody>
          <a:bodyPr wrap="square" rtlCol="0">
            <a:spAutoFit/>
          </a:bodyPr>
          <a:lstStyle/>
          <a:p>
            <a:r>
              <a:rPr lang="en-IN" dirty="0" smtClean="0"/>
              <a:t>- </a:t>
            </a:r>
            <a:r>
              <a:rPr lang="en-IN" dirty="0" err="1" smtClean="0"/>
              <a:t>sayali</a:t>
            </a:r>
            <a:r>
              <a:rPr lang="en-IN" dirty="0" smtClean="0"/>
              <a:t> </a:t>
            </a:r>
            <a:r>
              <a:rPr lang="en-IN" dirty="0" err="1" smtClean="0"/>
              <a:t>yadav</a:t>
            </a:r>
            <a:endParaRPr lang="en-IN" dirty="0"/>
          </a:p>
        </p:txBody>
      </p:sp>
    </p:spTree>
    <p:extLst>
      <p:ext uri="{BB962C8B-B14F-4D97-AF65-F5344CB8AC3E}">
        <p14:creationId xmlns:p14="http://schemas.microsoft.com/office/powerpoint/2010/main" val="117146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1326321"/>
          </a:xfrm>
        </p:spPr>
        <p:txBody>
          <a:bodyPr>
            <a:normAutofit/>
          </a:bodyPr>
          <a:lstStyle/>
          <a:p>
            <a:r>
              <a:rPr lang="en-US" sz="4000" dirty="0">
                <a:latin typeface="Times New Roman" panose="02020603050405020304" pitchFamily="18" charset="0"/>
                <a:cs typeface="Times New Roman" panose="02020603050405020304" pitchFamily="18" charset="0"/>
              </a:rPr>
              <a:t>Source Code Management tools</a:t>
            </a:r>
            <a:endParaRPr lang="en-IN" sz="4000" dirty="0"/>
          </a:p>
        </p:txBody>
      </p:sp>
      <p:sp>
        <p:nvSpPr>
          <p:cNvPr id="3" name="Content Placeholder 2"/>
          <p:cNvSpPr>
            <a:spLocks noGrp="1"/>
          </p:cNvSpPr>
          <p:nvPr>
            <p:ph idx="1"/>
          </p:nvPr>
        </p:nvSpPr>
        <p:spPr>
          <a:xfrm>
            <a:off x="5322497" y="1219200"/>
            <a:ext cx="6676845" cy="5354128"/>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The most widely used distributed version control system. It allows multiple developers to collaborate on a project with robust branching and merging features.</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centralized version control system. SVN is still popular in enterprises that prefer a central repository and simple version control workflows.</a:t>
            </a:r>
          </a:p>
          <a:p>
            <a:pPr marL="0" indent="0">
              <a:buNone/>
            </a:pPr>
            <a:r>
              <a:rPr lang="en-US" dirty="0" smtClean="0">
                <a:latin typeface="Times New Roman" panose="02020603050405020304" pitchFamily="18" charset="0"/>
                <a:cs typeface="Times New Roman" panose="02020603050405020304" pitchFamily="18" charset="0"/>
              </a:rPr>
              <a:t>Another </a:t>
            </a:r>
            <a:r>
              <a:rPr lang="en-US" dirty="0">
                <a:latin typeface="Times New Roman" panose="02020603050405020304" pitchFamily="18" charset="0"/>
                <a:cs typeface="Times New Roman" panose="02020603050405020304" pitchFamily="18" charset="0"/>
              </a:rPr>
              <a:t>distributed version control system, known for its ease of use and scalability for large codebases</a:t>
            </a:r>
            <a:r>
              <a:rPr lang="en-US"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centralized system favored in industries like gaming and media due to its strong support for handling large binary files.</a:t>
            </a:r>
          </a:p>
          <a:p>
            <a:pPr marL="0" indent="0">
              <a:buNone/>
            </a:pPr>
            <a:r>
              <a:rPr lang="en-US" dirty="0" smtClean="0">
                <a:latin typeface="Times New Roman" panose="02020603050405020304" pitchFamily="18" charset="0"/>
                <a:cs typeface="Times New Roman" panose="02020603050405020304" pitchFamily="18" charset="0"/>
              </a:rPr>
              <a:t>Supports </a:t>
            </a:r>
            <a:r>
              <a:rPr lang="en-US" dirty="0">
                <a:latin typeface="Times New Roman" panose="02020603050405020304" pitchFamily="18" charset="0"/>
                <a:cs typeface="Times New Roman" panose="02020603050405020304" pitchFamily="18" charset="0"/>
              </a:rPr>
              <a:t>both centralized and distributed workflows, optimized for game development and large, graphical projects.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13795" y="1326321"/>
            <a:ext cx="3830128" cy="369332"/>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1)GIT</a:t>
            </a:r>
            <a:r>
              <a:rPr lang="en-IN" dirty="0" smtClean="0">
                <a:latin typeface="Times New Roman" panose="02020603050405020304" pitchFamily="18" charset="0"/>
                <a:cs typeface="Times New Roman" panose="02020603050405020304" pitchFamily="18" charset="0"/>
              </a:rPr>
              <a:t> </a:t>
            </a:r>
            <a:r>
              <a:rPr lang="en-IN" dirty="0" smtClean="0"/>
              <a:t>   </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59" y="1212217"/>
            <a:ext cx="1766548" cy="868553"/>
          </a:xfrm>
          <a:prstGeom prst="rect">
            <a:avLst/>
          </a:prstGeom>
        </p:spPr>
      </p:pic>
      <p:sp>
        <p:nvSpPr>
          <p:cNvPr id="6" name="TextBox 5"/>
          <p:cNvSpPr txBox="1"/>
          <p:nvPr/>
        </p:nvSpPr>
        <p:spPr>
          <a:xfrm>
            <a:off x="913795" y="2375643"/>
            <a:ext cx="3538164" cy="67710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 </a:t>
            </a:r>
            <a:r>
              <a:rPr lang="en-US" sz="2000" b="1" dirty="0">
                <a:latin typeface="Times New Roman" panose="02020603050405020304" pitchFamily="18" charset="0"/>
                <a:cs typeface="Times New Roman" panose="02020603050405020304" pitchFamily="18" charset="0"/>
              </a:rPr>
              <a:t>Subversion (SVN)</a:t>
            </a:r>
          </a:p>
          <a:p>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952" y="2284706"/>
            <a:ext cx="1532510" cy="913381"/>
          </a:xfrm>
          <a:prstGeom prst="rect">
            <a:avLst/>
          </a:prstGeom>
        </p:spPr>
      </p:pic>
      <p:cxnSp>
        <p:nvCxnSpPr>
          <p:cNvPr id="9" name="Straight Connector 8"/>
          <p:cNvCxnSpPr/>
          <p:nvPr/>
        </p:nvCxnSpPr>
        <p:spPr>
          <a:xfrm flipV="1">
            <a:off x="5322498" y="2417251"/>
            <a:ext cx="6737230" cy="1"/>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913795" y="3409575"/>
            <a:ext cx="353816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 Mercurial</a:t>
            </a:r>
          </a:p>
          <a:p>
            <a:endParaRPr lang="en-IN"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6659" y="3336331"/>
            <a:ext cx="1766548" cy="964145"/>
          </a:xfrm>
          <a:prstGeom prst="rect">
            <a:avLst/>
          </a:prstGeom>
        </p:spPr>
      </p:pic>
      <p:cxnSp>
        <p:nvCxnSpPr>
          <p:cNvPr id="14" name="Straight Connector 13"/>
          <p:cNvCxnSpPr/>
          <p:nvPr/>
        </p:nvCxnSpPr>
        <p:spPr>
          <a:xfrm flipV="1">
            <a:off x="5262111" y="3474768"/>
            <a:ext cx="6737230" cy="1"/>
          </a:xfrm>
          <a:prstGeom prst="line">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850534" y="4396040"/>
            <a:ext cx="353816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 Perforce Helix Core</a:t>
            </a:r>
          </a:p>
          <a:p>
            <a:endParaRPr lang="en-IN" dirty="0"/>
          </a:p>
        </p:txBody>
      </p:sp>
      <p:cxnSp>
        <p:nvCxnSpPr>
          <p:cNvPr id="16" name="Straight Connector 15"/>
          <p:cNvCxnSpPr/>
          <p:nvPr/>
        </p:nvCxnSpPr>
        <p:spPr>
          <a:xfrm flipV="1">
            <a:off x="5406676" y="4532288"/>
            <a:ext cx="6737230" cy="1"/>
          </a:xfrm>
          <a:prstGeom prst="line">
            <a:avLst/>
          </a:prstGeom>
        </p:spPr>
        <p:style>
          <a:lnRef idx="1">
            <a:schemeClr val="dk1"/>
          </a:lnRef>
          <a:fillRef idx="0">
            <a:schemeClr val="dk1"/>
          </a:fillRef>
          <a:effectRef idx="0">
            <a:schemeClr val="dk1"/>
          </a:effectRef>
          <a:fontRef idx="minor">
            <a:schemeClr val="tx1"/>
          </a:fontRef>
        </p:style>
      </p:cxn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6849" y="4641912"/>
            <a:ext cx="1532510" cy="1034185"/>
          </a:xfrm>
          <a:prstGeom prst="rect">
            <a:avLst/>
          </a:prstGeom>
        </p:spPr>
      </p:pic>
      <p:sp>
        <p:nvSpPr>
          <p:cNvPr id="18" name="TextBox 17"/>
          <p:cNvSpPr txBox="1"/>
          <p:nvPr/>
        </p:nvSpPr>
        <p:spPr>
          <a:xfrm>
            <a:off x="850534" y="5619576"/>
            <a:ext cx="3538164"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5) Plastic SCM</a:t>
            </a:r>
          </a:p>
          <a:p>
            <a:endParaRPr lang="en-IN" dirty="0"/>
          </a:p>
        </p:txBody>
      </p:sp>
      <p:cxnSp>
        <p:nvCxnSpPr>
          <p:cNvPr id="19" name="Straight Connector 18"/>
          <p:cNvCxnSpPr/>
          <p:nvPr/>
        </p:nvCxnSpPr>
        <p:spPr>
          <a:xfrm flipV="1">
            <a:off x="5406676" y="5546743"/>
            <a:ext cx="6737230" cy="1"/>
          </a:xfrm>
          <a:prstGeom prst="line">
            <a:avLst/>
          </a:prstGeom>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6556" y="5821440"/>
            <a:ext cx="1766548" cy="888934"/>
          </a:xfrm>
          <a:prstGeom prst="rect">
            <a:avLst/>
          </a:prstGeom>
        </p:spPr>
      </p:pic>
    </p:spTree>
    <p:extLst>
      <p:ext uri="{BB962C8B-B14F-4D97-AF65-F5344CB8AC3E}">
        <p14:creationId xmlns:p14="http://schemas.microsoft.com/office/powerpoint/2010/main" val="119633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dirty="0" smtClean="0"/>
              <a:t>GIT</a:t>
            </a:r>
            <a:endParaRPr lang="en-IN" sz="6000" dirty="0"/>
          </a:p>
        </p:txBody>
      </p:sp>
      <p:sp>
        <p:nvSpPr>
          <p:cNvPr id="9" name="Content Placeholder 8"/>
          <p:cNvSpPr txBox="1">
            <a:spLocks noGrp="1"/>
          </p:cNvSpPr>
          <p:nvPr>
            <p:ph idx="1"/>
          </p:nvPr>
        </p:nvSpPr>
        <p:spPr>
          <a:xfrm>
            <a:off x="422694" y="2095500"/>
            <a:ext cx="11680166" cy="4924425"/>
          </a:xfrm>
          <a:prstGeom prst="rect">
            <a:avLst/>
          </a:prstGeom>
          <a:noFill/>
        </p:spPr>
        <p:txBody>
          <a:bodyPr wrap="square" rtlCol="0">
            <a:spAutoFit/>
          </a:bodyPr>
          <a:lstStyle/>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Git</a:t>
            </a:r>
            <a:r>
              <a:rPr lang="en-US" dirty="0" smtClean="0">
                <a:latin typeface="Times New Roman" panose="02020603050405020304" pitchFamily="18" charset="0"/>
                <a:cs typeface="Times New Roman" panose="02020603050405020304" pitchFamily="18" charset="0"/>
              </a:rPr>
              <a:t>  is a distributed version control system that tracks versions of files. It is often used to control source code by programmers who are developing software collaboratively.</a:t>
            </a:r>
          </a:p>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Git </a:t>
            </a:r>
            <a:r>
              <a:rPr lang="en-US" dirty="0" smtClean="0">
                <a:latin typeface="Times New Roman" panose="02020603050405020304" pitchFamily="18" charset="0"/>
                <a:cs typeface="Times New Roman" panose="02020603050405020304" pitchFamily="18" charset="0"/>
              </a:rPr>
              <a:t>is a distributed version control system that enables software development teams to have multiple local copies of the project's codebase independent of each other. These copies, or branches, can be created, merged, and deleted quickly, empowering teams to experiment, with little compute cost, before merging into the main branch (sometimes referred to as the master branch).</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Git is known for its speed, workflow compatibility, and open source foundation.</a:t>
            </a:r>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Popular </a:t>
            </a:r>
            <a:r>
              <a:rPr lang="en-IN" b="1" dirty="0" smtClean="0">
                <a:latin typeface="Times New Roman" panose="02020603050405020304" pitchFamily="18" charset="0"/>
                <a:cs typeface="Times New Roman" panose="02020603050405020304" pitchFamily="18" charset="0"/>
              </a:rPr>
              <a:t>Platforms</a:t>
            </a:r>
            <a:endParaRPr lang="en-IN" dirty="0" smtClean="0">
              <a:latin typeface="Times New Roman" panose="02020603050405020304" pitchFamily="18" charset="0"/>
              <a:cs typeface="Times New Roman" panose="02020603050405020304" pitchFamily="18" charset="0"/>
            </a:endParaRPr>
          </a:p>
          <a:p>
            <a:pPr marL="457200" indent="-457200">
              <a:buAutoNum type="arabicParenR"/>
            </a:pPr>
            <a:r>
              <a:rPr lang="en-IN" dirty="0" smtClean="0">
                <a:latin typeface="Times New Roman" panose="02020603050405020304" pitchFamily="18" charset="0"/>
                <a:cs typeface="Times New Roman" panose="02020603050405020304" pitchFamily="18" charset="0"/>
              </a:rPr>
              <a:t>GitHub,</a:t>
            </a:r>
          </a:p>
          <a:p>
            <a:pPr marL="457200" indent="-457200">
              <a:buAutoNum type="arabicParenR"/>
            </a:pP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GitLab, </a:t>
            </a:r>
            <a:endParaRPr lang="en-IN" dirty="0" smtClean="0">
              <a:latin typeface="Times New Roman" panose="02020603050405020304" pitchFamily="18" charset="0"/>
              <a:cs typeface="Times New Roman" panose="02020603050405020304" pitchFamily="18" charset="0"/>
            </a:endParaRPr>
          </a:p>
          <a:p>
            <a:pPr marL="457200" indent="-457200">
              <a:buAutoNum type="arabicParenR"/>
            </a:pPr>
            <a:r>
              <a:rPr lang="en-IN" dirty="0" smtClean="0">
                <a:latin typeface="Times New Roman" panose="02020603050405020304" pitchFamily="18" charset="0"/>
                <a:cs typeface="Times New Roman" panose="02020603050405020304" pitchFamily="18" charset="0"/>
              </a:rPr>
              <a:t>Bitbucket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48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7250" y="723900"/>
            <a:ext cx="10404000" cy="5852250"/>
          </a:xfrm>
          <a:prstGeom prst="rect">
            <a:avLst/>
          </a:prstGeom>
        </p:spPr>
      </p:pic>
    </p:spTree>
    <p:extLst>
      <p:ext uri="{BB962C8B-B14F-4D97-AF65-F5344CB8AC3E}">
        <p14:creationId xmlns:p14="http://schemas.microsoft.com/office/powerpoint/2010/main" val="3260244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1395" y="-190500"/>
            <a:ext cx="10353761" cy="1326321"/>
          </a:xfrm>
        </p:spPr>
        <p:txBody>
          <a:bodyPr>
            <a:normAutofit/>
          </a:bodyPr>
          <a:lstStyle/>
          <a:p>
            <a:r>
              <a:rPr lang="en-IN" sz="4400" dirty="0" smtClean="0"/>
              <a:t>GITHUB</a:t>
            </a:r>
            <a:endParaRPr lang="en-IN" sz="4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5850" y="1776412"/>
            <a:ext cx="2695575" cy="1695450"/>
          </a:xfrm>
        </p:spPr>
      </p:pic>
      <p:sp>
        <p:nvSpPr>
          <p:cNvPr id="5" name="TextBox 4"/>
          <p:cNvSpPr txBox="1"/>
          <p:nvPr/>
        </p:nvSpPr>
        <p:spPr>
          <a:xfrm>
            <a:off x="76199" y="904875"/>
            <a:ext cx="8086725" cy="604780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is a web-based platform for version control and collaboration, built around </a:t>
            </a:r>
            <a:r>
              <a:rPr lang="en-US" b="1" dirty="0">
                <a:latin typeface="Times New Roman" panose="02020603050405020304" pitchFamily="18" charset="0"/>
                <a:cs typeface="Times New Roman" panose="02020603050405020304" pitchFamily="18" charset="0"/>
              </a:rPr>
              <a:t>Git</a:t>
            </a:r>
            <a:r>
              <a:rPr lang="en-US" dirty="0">
                <a:latin typeface="Times New Roman" panose="02020603050405020304" pitchFamily="18" charset="0"/>
                <a:cs typeface="Times New Roman" panose="02020603050405020304" pitchFamily="18" charset="0"/>
              </a:rPr>
              <a:t>, the distributed version control system. It allows developers to manage, track, and collaborate on projects, ranging from small personal endeavors to large-scale enterprise software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lnSpc>
                <a:spcPct val="150000"/>
              </a:lnSpc>
            </a:pPr>
            <a:r>
              <a:rPr lang="en-IN" b="1" dirty="0" smtClean="0">
                <a:latin typeface="Times New Roman" panose="02020603050405020304" pitchFamily="18" charset="0"/>
                <a:cs typeface="Times New Roman" panose="02020603050405020304" pitchFamily="18" charset="0"/>
              </a:rPr>
              <a:t>Key </a:t>
            </a:r>
            <a:r>
              <a:rPr lang="en-IN" b="1" dirty="0">
                <a:latin typeface="Times New Roman" panose="02020603050405020304" pitchFamily="18" charset="0"/>
                <a:cs typeface="Times New Roman" panose="02020603050405020304" pitchFamily="18" charset="0"/>
              </a:rPr>
              <a:t>Features of GitHub</a:t>
            </a:r>
            <a:r>
              <a:rPr lang="en-IN" b="1" dirty="0" smtClean="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Git-based Version </a:t>
            </a:r>
            <a:r>
              <a:rPr lang="en-IN" dirty="0" smtClean="0">
                <a:latin typeface="Times New Roman" panose="02020603050405020304" pitchFamily="18" charset="0"/>
                <a:cs typeface="Times New Roman" panose="02020603050405020304" pitchFamily="18" charset="0"/>
              </a:rPr>
              <a:t>Control</a:t>
            </a:r>
          </a:p>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Collaboration</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Pull </a:t>
            </a:r>
            <a:r>
              <a:rPr lang="en-IN" dirty="0" smtClean="0">
                <a:latin typeface="Times New Roman" panose="02020603050405020304" pitchFamily="18" charset="0"/>
                <a:cs typeface="Times New Roman" panose="02020603050405020304" pitchFamily="18" charset="0"/>
              </a:rPr>
              <a:t>Requests</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Issue </a:t>
            </a:r>
            <a:r>
              <a:rPr lang="en-IN" dirty="0" smtClean="0">
                <a:latin typeface="Times New Roman" panose="02020603050405020304" pitchFamily="18" charset="0"/>
                <a:cs typeface="Times New Roman" panose="02020603050405020304" pitchFamily="18" charset="0"/>
              </a:rPr>
              <a:t>Tracking</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GitHub Actions (CI/CD</a:t>
            </a:r>
            <a:r>
              <a:rPr lang="en-IN" dirty="0" smtClean="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GitHub </a:t>
            </a:r>
            <a:r>
              <a:rPr lang="en-IN" dirty="0" smtClean="0">
                <a:latin typeface="Times New Roman" panose="02020603050405020304" pitchFamily="18" charset="0"/>
                <a:cs typeface="Times New Roman" panose="02020603050405020304" pitchFamily="18" charset="0"/>
              </a:rPr>
              <a:t>Pages</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Security and Code </a:t>
            </a:r>
            <a:r>
              <a:rPr lang="en-IN" dirty="0" smtClean="0">
                <a:latin typeface="Times New Roman" panose="02020603050405020304" pitchFamily="18" charset="0"/>
                <a:cs typeface="Times New Roman" panose="02020603050405020304" pitchFamily="18" charset="0"/>
              </a:rPr>
              <a:t>Scanning</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Open Source </a:t>
            </a:r>
            <a:r>
              <a:rPr lang="en-IN" dirty="0" smtClean="0">
                <a:latin typeface="Times New Roman" panose="02020603050405020304" pitchFamily="18" charset="0"/>
                <a:cs typeface="Times New Roman" panose="02020603050405020304" pitchFamily="18" charset="0"/>
              </a:rPr>
              <a:t>Projects</a:t>
            </a:r>
          </a:p>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Integration</a:t>
            </a:r>
          </a:p>
          <a:p>
            <a:pPr marL="342900" indent="-342900">
              <a:lnSpc>
                <a:spcPct val="150000"/>
              </a:lnSpc>
              <a:buFont typeface="+mj-lt"/>
              <a:buAutoNum type="arabicPeriod"/>
            </a:pPr>
            <a:r>
              <a:rPr lang="en-IN" dirty="0">
                <a:latin typeface="Times New Roman" panose="02020603050405020304" pitchFamily="18" charset="0"/>
                <a:cs typeface="Times New Roman" panose="02020603050405020304" pitchFamily="18" charset="0"/>
              </a:rPr>
              <a:t>Project </a:t>
            </a:r>
            <a:r>
              <a:rPr lang="en-IN" dirty="0" smtClean="0">
                <a:latin typeface="Times New Roman" panose="02020603050405020304" pitchFamily="18" charset="0"/>
                <a:cs typeface="Times New Roman" panose="02020603050405020304" pitchFamily="18" charset="0"/>
              </a:rPr>
              <a:t>Management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73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613" b="7192"/>
          <a:stretch/>
        </p:blipFill>
        <p:spPr>
          <a:xfrm>
            <a:off x="552450" y="542941"/>
            <a:ext cx="11340000" cy="5625715"/>
          </a:xfrm>
          <a:prstGeom prst="rect">
            <a:avLst/>
          </a:prstGeom>
        </p:spPr>
      </p:pic>
    </p:spTree>
    <p:extLst>
      <p:ext uri="{BB962C8B-B14F-4D97-AF65-F5344CB8AC3E}">
        <p14:creationId xmlns:p14="http://schemas.microsoft.com/office/powerpoint/2010/main" val="37032752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docProps/app.xml><?xml version="1.0" encoding="utf-8"?>
<Properties xmlns="http://schemas.openxmlformats.org/officeDocument/2006/extended-properties" xmlns:vt="http://schemas.openxmlformats.org/officeDocument/2006/docPropsVTypes">
  <Template>TM04033921[[fn=Damask]]</Template>
  <TotalTime>280</TotalTime>
  <Words>224</Words>
  <Application>Microsoft Office PowerPoint</Application>
  <PresentationFormat>Widescreen</PresentationFormat>
  <Paragraphs>36</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Bookman Old Style</vt:lpstr>
      <vt:lpstr>Rockwell</vt:lpstr>
      <vt:lpstr>Times New Roman</vt:lpstr>
      <vt:lpstr>Wingdings</vt:lpstr>
      <vt:lpstr>Damask</vt:lpstr>
      <vt:lpstr>Source Code Management tools, Git, GitHub and Software Setup, Command of Git tools part-1</vt:lpstr>
      <vt:lpstr>Source Code Management tools</vt:lpstr>
      <vt:lpstr>GIT</vt:lpstr>
      <vt:lpstr>PowerPoint Presentation</vt:lpstr>
      <vt:lpstr>GITHUB</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Code Management tools, Git, GitHub and Software Setup, Command of Git tools part-1</dc:title>
  <dc:creator>Microsoft account</dc:creator>
  <cp:lastModifiedBy>Microsoft account</cp:lastModifiedBy>
  <cp:revision>19</cp:revision>
  <dcterms:created xsi:type="dcterms:W3CDTF">2024-10-03T06:25:44Z</dcterms:created>
  <dcterms:modified xsi:type="dcterms:W3CDTF">2024-10-05T17:01:55Z</dcterms:modified>
</cp:coreProperties>
</file>